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3" r:id="rId6"/>
    <p:sldId id="264" r:id="rId7"/>
    <p:sldId id="265" r:id="rId8"/>
    <p:sldId id="266" r:id="rId9"/>
    <p:sldId id="267" r:id="rId10"/>
    <p:sldId id="268" r:id="rId11"/>
    <p:sldId id="269" r:id="rId12"/>
    <p:sldId id="261" r:id="rId13"/>
    <p:sldId id="270" r:id="rId14"/>
    <p:sldId id="272" r:id="rId15"/>
    <p:sldId id="262"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0"/>
    <p:restoredTop sz="94605"/>
  </p:normalViewPr>
  <p:slideViewPr>
    <p:cSldViewPr snapToGrid="0" snapToObjects="1">
      <p:cViewPr varScale="1">
        <p:scale>
          <a:sx n="85" d="100"/>
          <a:sy n="85" d="100"/>
        </p:scale>
        <p:origin x="20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20256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E2D15D-2CBE-574C-8B86-63A21667759A}" type="datetimeFigureOut">
              <a:rPr lang="en-US" smtClean="0"/>
              <a:t>4/17/21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4277936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343228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23056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298576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109005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56448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1609753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787683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9172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20607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E2D15D-2CBE-574C-8B86-63A21667759A}" type="datetimeFigureOut">
              <a:rPr lang="en-US" smtClean="0"/>
              <a:t>4/17/21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302519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E2D15D-2CBE-574C-8B86-63A21667759A}" type="datetimeFigureOut">
              <a:rPr lang="en-US" smtClean="0"/>
              <a:t>4/17/21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150231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3114220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20343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0E2D15D-2CBE-574C-8B86-63A21667759A}" type="datetimeFigureOut">
              <a:rPr lang="en-US" smtClean="0"/>
              <a:t>4/17/21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3452343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E2D15D-2CBE-574C-8B86-63A21667759A}" type="datetimeFigureOut">
              <a:rPr lang="en-US" smtClean="0"/>
              <a:t>4/17/21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F0B508-18C1-7C40-9534-4466704BC109}" type="slidenum">
              <a:rPr lang="en-US" smtClean="0"/>
              <a:t>‹#›</a:t>
            </a:fld>
            <a:endParaRPr lang="en-US"/>
          </a:p>
        </p:txBody>
      </p:sp>
    </p:spTree>
    <p:extLst>
      <p:ext uri="{BB962C8B-B14F-4D97-AF65-F5344CB8AC3E}">
        <p14:creationId xmlns:p14="http://schemas.microsoft.com/office/powerpoint/2010/main" val="4091050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0E2D15D-2CBE-574C-8B86-63A21667759A}" type="datetimeFigureOut">
              <a:rPr lang="en-US" smtClean="0"/>
              <a:t>4/17/21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1F0B508-18C1-7C40-9534-4466704BC109}" type="slidenum">
              <a:rPr lang="en-US" smtClean="0"/>
              <a:t>‹#›</a:t>
            </a:fld>
            <a:endParaRPr lang="en-US"/>
          </a:p>
        </p:txBody>
      </p:sp>
    </p:spTree>
    <p:extLst>
      <p:ext uri="{BB962C8B-B14F-4D97-AF65-F5344CB8AC3E}">
        <p14:creationId xmlns:p14="http://schemas.microsoft.com/office/powerpoint/2010/main" val="41065063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laalmanac.com/communications/cm02_communities.php" TargetMode="External"/><Relationship Id="rId2" Type="http://schemas.openxmlformats.org/officeDocument/2006/relationships/hyperlink" Target="https://www.kaggle.com/cityofLA/crime-in-los-angel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4BCB-5B54-894F-8D6F-24529294A778}"/>
              </a:ext>
            </a:extLst>
          </p:cNvPr>
          <p:cNvSpPr>
            <a:spLocks noGrp="1"/>
          </p:cNvSpPr>
          <p:nvPr>
            <p:ph type="ctrTitle"/>
          </p:nvPr>
        </p:nvSpPr>
        <p:spPr/>
        <p:txBody>
          <a:bodyPr/>
          <a:lstStyle/>
          <a:p>
            <a:r>
              <a:rPr lang="en-US" altLang="zh-CN" sz="4800" dirty="0"/>
              <a:t>The</a:t>
            </a:r>
            <a:r>
              <a:rPr lang="zh-CN" altLang="en-US" sz="4800" dirty="0"/>
              <a:t> </a:t>
            </a:r>
            <a:r>
              <a:rPr lang="en-US" altLang="zh-CN" sz="4800" dirty="0"/>
              <a:t>neighborhoods</a:t>
            </a:r>
            <a:r>
              <a:rPr lang="zh-CN" altLang="en-US" sz="4800" dirty="0"/>
              <a:t> </a:t>
            </a:r>
            <a:r>
              <a:rPr lang="en-US" altLang="zh-CN" sz="4800" dirty="0"/>
              <a:t>in</a:t>
            </a:r>
            <a:r>
              <a:rPr lang="zh-CN" altLang="en-US" sz="4800" dirty="0"/>
              <a:t> </a:t>
            </a:r>
            <a:r>
              <a:rPr lang="en-US" altLang="zh-CN" sz="4800" dirty="0"/>
              <a:t>LA</a:t>
            </a:r>
            <a:endParaRPr lang="en-US" sz="4800" dirty="0"/>
          </a:p>
        </p:txBody>
      </p:sp>
      <p:sp>
        <p:nvSpPr>
          <p:cNvPr id="3" name="Subtitle 2">
            <a:extLst>
              <a:ext uri="{FF2B5EF4-FFF2-40B4-BE49-F238E27FC236}">
                <a16:creationId xmlns:a16="http://schemas.microsoft.com/office/drawing/2014/main" id="{B46F8F28-488F-2447-B771-B40AC453CED3}"/>
              </a:ext>
            </a:extLst>
          </p:cNvPr>
          <p:cNvSpPr>
            <a:spLocks noGrp="1"/>
          </p:cNvSpPr>
          <p:nvPr>
            <p:ph type="subTitle" idx="1"/>
          </p:nvPr>
        </p:nvSpPr>
        <p:spPr/>
        <p:txBody>
          <a:bodyPr/>
          <a:lstStyle/>
          <a:p>
            <a:r>
              <a:rPr lang="en-US" altLang="zh-CN" dirty="0"/>
              <a:t>Lin</a:t>
            </a:r>
            <a:r>
              <a:rPr lang="zh-CN" altLang="en-US" dirty="0"/>
              <a:t> </a:t>
            </a:r>
            <a:r>
              <a:rPr lang="en-US" altLang="zh-CN" dirty="0"/>
              <a:t>Cheng</a:t>
            </a:r>
            <a:endParaRPr lang="en-US" dirty="0"/>
          </a:p>
        </p:txBody>
      </p:sp>
    </p:spTree>
    <p:extLst>
      <p:ext uri="{BB962C8B-B14F-4D97-AF65-F5344CB8AC3E}">
        <p14:creationId xmlns:p14="http://schemas.microsoft.com/office/powerpoint/2010/main" val="223521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1209-A51C-E741-A8B2-808E4774593A}"/>
              </a:ext>
            </a:extLst>
          </p:cNvPr>
          <p:cNvSpPr>
            <a:spLocks noGrp="1"/>
          </p:cNvSpPr>
          <p:nvPr>
            <p:ph type="title"/>
          </p:nvPr>
        </p:nvSpPr>
        <p:spPr/>
        <p:txBody>
          <a:bodyPr/>
          <a:lstStyle/>
          <a:p>
            <a:r>
              <a:rPr lang="en-US" altLang="zh-CN" dirty="0"/>
              <a:t>Model</a:t>
            </a:r>
            <a:r>
              <a:rPr lang="zh-CN" altLang="en-US" dirty="0"/>
              <a:t> </a:t>
            </a:r>
            <a:r>
              <a:rPr lang="en-US" altLang="zh-CN" dirty="0"/>
              <a:t>Building</a:t>
            </a:r>
            <a:endParaRPr lang="en-US" dirty="0"/>
          </a:p>
        </p:txBody>
      </p:sp>
      <p:sp>
        <p:nvSpPr>
          <p:cNvPr id="3" name="Content Placeholder 2">
            <a:extLst>
              <a:ext uri="{FF2B5EF4-FFF2-40B4-BE49-F238E27FC236}">
                <a16:creationId xmlns:a16="http://schemas.microsoft.com/office/drawing/2014/main" id="{75F4A230-8264-0546-93B4-4BB7EA5A9D9A}"/>
              </a:ext>
            </a:extLst>
          </p:cNvPr>
          <p:cNvSpPr>
            <a:spLocks noGrp="1"/>
          </p:cNvSpPr>
          <p:nvPr>
            <p:ph idx="1"/>
          </p:nvPr>
        </p:nvSpPr>
        <p:spPr>
          <a:xfrm>
            <a:off x="646111" y="1331259"/>
            <a:ext cx="8946541" cy="4195481"/>
          </a:xfrm>
        </p:spPr>
        <p:txBody>
          <a:bodyPr/>
          <a:lstStyle/>
          <a:p>
            <a:r>
              <a:rPr lang="en-US" dirty="0"/>
              <a:t>1. Cluster the city of LA to 5.</a:t>
            </a:r>
          </a:p>
          <a:p>
            <a:r>
              <a:rPr lang="en-US" dirty="0"/>
              <a:t>2. Run k-means clustering.</a:t>
            </a:r>
          </a:p>
          <a:p>
            <a:r>
              <a:rPr lang="en-US" dirty="0"/>
              <a:t>3. Label Clustered Data.</a:t>
            </a:r>
          </a:p>
          <a:p>
            <a:r>
              <a:rPr lang="en-US" dirty="0"/>
              <a:t>4. Join the table to </a:t>
            </a:r>
            <a:r>
              <a:rPr lang="en-US" dirty="0" err="1"/>
              <a:t>la_merged</a:t>
            </a:r>
            <a:r>
              <a:rPr lang="en-US" dirty="0"/>
              <a:t> on 'City/Community'/</a:t>
            </a:r>
          </a:p>
          <a:p>
            <a:r>
              <a:rPr lang="en-US" dirty="0"/>
              <a:t>5. Drop the </a:t>
            </a:r>
            <a:r>
              <a:rPr lang="en-US" dirty="0" err="1"/>
              <a:t>NaN’s</a:t>
            </a:r>
            <a:r>
              <a:rPr lang="en-US" dirty="0"/>
              <a:t>.</a:t>
            </a:r>
          </a:p>
          <a:p>
            <a:r>
              <a:rPr lang="en-US" dirty="0"/>
              <a:t>Then we get a table that looks like this.</a:t>
            </a:r>
          </a:p>
        </p:txBody>
      </p:sp>
      <p:pic>
        <p:nvPicPr>
          <p:cNvPr id="5" name="Picture 4">
            <a:extLst>
              <a:ext uri="{FF2B5EF4-FFF2-40B4-BE49-F238E27FC236}">
                <a16:creationId xmlns:a16="http://schemas.microsoft.com/office/drawing/2014/main" id="{99DF826D-A4F0-5646-8177-593A8B302BB3}"/>
              </a:ext>
            </a:extLst>
          </p:cNvPr>
          <p:cNvPicPr>
            <a:picLocks noChangeAspect="1"/>
          </p:cNvPicPr>
          <p:nvPr/>
        </p:nvPicPr>
        <p:blipFill>
          <a:blip r:embed="rId2"/>
          <a:stretch>
            <a:fillRect/>
          </a:stretch>
        </p:blipFill>
        <p:spPr>
          <a:xfrm>
            <a:off x="1793823" y="3954657"/>
            <a:ext cx="8604354" cy="2728001"/>
          </a:xfrm>
          <a:prstGeom prst="rect">
            <a:avLst/>
          </a:prstGeom>
        </p:spPr>
      </p:pic>
      <p:sp>
        <p:nvSpPr>
          <p:cNvPr id="7" name="TextBox 6">
            <a:extLst>
              <a:ext uri="{FF2B5EF4-FFF2-40B4-BE49-F238E27FC236}">
                <a16:creationId xmlns:a16="http://schemas.microsoft.com/office/drawing/2014/main" id="{34C8B9D7-E052-7249-8FE0-B76C5AEFEE9A}"/>
              </a:ext>
            </a:extLst>
          </p:cNvPr>
          <p:cNvSpPr txBox="1"/>
          <p:nvPr/>
        </p:nvSpPr>
        <p:spPr>
          <a:xfrm>
            <a:off x="10559722" y="6044482"/>
            <a:ext cx="986167" cy="369332"/>
          </a:xfrm>
          <a:prstGeom prst="rect">
            <a:avLst/>
          </a:prstGeom>
          <a:noFill/>
        </p:spPr>
        <p:txBody>
          <a:bodyPr wrap="none" rtlCol="0">
            <a:spAutoFit/>
          </a:bodyPr>
          <a:lstStyle/>
          <a:p>
            <a:r>
              <a:rPr lang="en-US" altLang="zh-CN" dirty="0"/>
              <a:t>Table</a:t>
            </a:r>
            <a:r>
              <a:rPr lang="zh-CN" altLang="en-US" dirty="0"/>
              <a:t> </a:t>
            </a:r>
            <a:r>
              <a:rPr lang="en-US" altLang="zh-CN" dirty="0"/>
              <a:t>7</a:t>
            </a:r>
            <a:endParaRPr lang="en-US" dirty="0"/>
          </a:p>
        </p:txBody>
      </p:sp>
    </p:spTree>
    <p:extLst>
      <p:ext uri="{BB962C8B-B14F-4D97-AF65-F5344CB8AC3E}">
        <p14:creationId xmlns:p14="http://schemas.microsoft.com/office/powerpoint/2010/main" val="118869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E8CE-6272-3747-A670-5E047FD030C0}"/>
              </a:ext>
            </a:extLst>
          </p:cNvPr>
          <p:cNvSpPr>
            <a:spLocks noGrp="1"/>
          </p:cNvSpPr>
          <p:nvPr>
            <p:ph type="title"/>
          </p:nvPr>
        </p:nvSpPr>
        <p:spPr/>
        <p:txBody>
          <a:bodyPr/>
          <a:lstStyle/>
          <a:p>
            <a:r>
              <a:rPr lang="en-US" altLang="zh-CN" dirty="0"/>
              <a:t>Cluster</a:t>
            </a:r>
            <a:r>
              <a:rPr lang="zh-CN" altLang="en-US" dirty="0"/>
              <a:t> </a:t>
            </a:r>
            <a:r>
              <a:rPr lang="en-US" altLang="zh-CN" dirty="0"/>
              <a:t>Examination</a:t>
            </a:r>
            <a:endParaRPr lang="en-US" dirty="0"/>
          </a:p>
        </p:txBody>
      </p:sp>
      <p:sp>
        <p:nvSpPr>
          <p:cNvPr id="3" name="Content Placeholder 2">
            <a:extLst>
              <a:ext uri="{FF2B5EF4-FFF2-40B4-BE49-F238E27FC236}">
                <a16:creationId xmlns:a16="http://schemas.microsoft.com/office/drawing/2014/main" id="{EC0FB3B6-986B-254C-B39F-F7091E8B17C7}"/>
              </a:ext>
            </a:extLst>
          </p:cNvPr>
          <p:cNvSpPr>
            <a:spLocks noGrp="1"/>
          </p:cNvSpPr>
          <p:nvPr>
            <p:ph idx="1"/>
          </p:nvPr>
        </p:nvSpPr>
        <p:spPr>
          <a:xfrm>
            <a:off x="1104293" y="1331259"/>
            <a:ext cx="8946541" cy="4195481"/>
          </a:xfrm>
        </p:spPr>
        <p:txBody>
          <a:bodyPr/>
          <a:lstStyle/>
          <a:p>
            <a:r>
              <a:rPr lang="en-US" altLang="zh-CN" dirty="0"/>
              <a:t>We</a:t>
            </a:r>
            <a:r>
              <a:rPr lang="zh-CN" altLang="en-US" dirty="0"/>
              <a:t> </a:t>
            </a:r>
            <a:r>
              <a:rPr lang="en-US" altLang="zh-CN" dirty="0"/>
              <a:t>separated</a:t>
            </a:r>
            <a:r>
              <a:rPr lang="zh-CN" altLang="en-US" dirty="0"/>
              <a:t> </a:t>
            </a:r>
            <a:r>
              <a:rPr lang="en-US" altLang="zh-CN" dirty="0"/>
              <a:t>the</a:t>
            </a:r>
            <a:r>
              <a:rPr lang="zh-CN" altLang="en-US" dirty="0"/>
              <a:t> </a:t>
            </a:r>
            <a:r>
              <a:rPr lang="en-US" altLang="zh-CN" dirty="0"/>
              <a:t>date</a:t>
            </a:r>
            <a:r>
              <a:rPr lang="zh-CN" altLang="en-US" dirty="0"/>
              <a:t> </a:t>
            </a:r>
            <a:r>
              <a:rPr lang="en-US" altLang="zh-CN" dirty="0"/>
              <a:t>sets</a:t>
            </a:r>
            <a:r>
              <a:rPr lang="zh-CN" altLang="en-US" dirty="0"/>
              <a:t> </a:t>
            </a:r>
            <a:r>
              <a:rPr lang="en-US" altLang="zh-CN" dirty="0"/>
              <a:t>into</a:t>
            </a:r>
            <a:r>
              <a:rPr lang="zh-CN" altLang="en-US" dirty="0"/>
              <a:t> </a:t>
            </a:r>
            <a:r>
              <a:rPr lang="en-US" altLang="zh-CN" dirty="0"/>
              <a:t>five</a:t>
            </a:r>
            <a:r>
              <a:rPr lang="zh-CN" altLang="en-US" dirty="0"/>
              <a:t> </a:t>
            </a:r>
            <a:r>
              <a:rPr lang="en-US" altLang="zh-CN" dirty="0"/>
              <a:t>different</a:t>
            </a:r>
            <a:r>
              <a:rPr lang="zh-CN" altLang="en-US" dirty="0"/>
              <a:t> </a:t>
            </a:r>
            <a:r>
              <a:rPr lang="en-US" altLang="zh-CN" dirty="0"/>
              <a:t>clusters</a:t>
            </a:r>
            <a:r>
              <a:rPr lang="zh-CN" altLang="en-US" dirty="0"/>
              <a:t> </a:t>
            </a:r>
            <a:r>
              <a:rPr lang="en-US" dirty="0"/>
              <a:t>k-means cluster algorithm</a:t>
            </a:r>
            <a:r>
              <a:rPr lang="en-US" altLang="zh-CN" dirty="0"/>
              <a:t>.</a:t>
            </a:r>
            <a:r>
              <a:rPr lang="zh-CN" altLang="en-US" dirty="0"/>
              <a:t> </a:t>
            </a:r>
            <a:endParaRPr lang="en-US" dirty="0"/>
          </a:p>
        </p:txBody>
      </p:sp>
      <p:pic>
        <p:nvPicPr>
          <p:cNvPr id="5" name="Picture 4">
            <a:extLst>
              <a:ext uri="{FF2B5EF4-FFF2-40B4-BE49-F238E27FC236}">
                <a16:creationId xmlns:a16="http://schemas.microsoft.com/office/drawing/2014/main" id="{35356CCC-DA2C-A346-A739-ED8F41CAFDD7}"/>
              </a:ext>
            </a:extLst>
          </p:cNvPr>
          <p:cNvPicPr>
            <a:picLocks noChangeAspect="1"/>
          </p:cNvPicPr>
          <p:nvPr/>
        </p:nvPicPr>
        <p:blipFill>
          <a:blip r:embed="rId2"/>
          <a:stretch>
            <a:fillRect/>
          </a:stretch>
        </p:blipFill>
        <p:spPr>
          <a:xfrm>
            <a:off x="0" y="2254371"/>
            <a:ext cx="12192000" cy="727881"/>
          </a:xfrm>
          <a:prstGeom prst="rect">
            <a:avLst/>
          </a:prstGeom>
        </p:spPr>
      </p:pic>
      <p:pic>
        <p:nvPicPr>
          <p:cNvPr id="7" name="Picture 6">
            <a:extLst>
              <a:ext uri="{FF2B5EF4-FFF2-40B4-BE49-F238E27FC236}">
                <a16:creationId xmlns:a16="http://schemas.microsoft.com/office/drawing/2014/main" id="{5CB9F9C2-B3A9-424A-BC40-910C8BCF01F6}"/>
              </a:ext>
            </a:extLst>
          </p:cNvPr>
          <p:cNvPicPr>
            <a:picLocks noChangeAspect="1"/>
          </p:cNvPicPr>
          <p:nvPr/>
        </p:nvPicPr>
        <p:blipFill>
          <a:blip r:embed="rId3"/>
          <a:stretch>
            <a:fillRect/>
          </a:stretch>
        </p:blipFill>
        <p:spPr>
          <a:xfrm>
            <a:off x="0" y="2982252"/>
            <a:ext cx="12192000" cy="727881"/>
          </a:xfrm>
          <a:prstGeom prst="rect">
            <a:avLst/>
          </a:prstGeom>
        </p:spPr>
      </p:pic>
      <p:pic>
        <p:nvPicPr>
          <p:cNvPr id="9" name="Picture 8">
            <a:extLst>
              <a:ext uri="{FF2B5EF4-FFF2-40B4-BE49-F238E27FC236}">
                <a16:creationId xmlns:a16="http://schemas.microsoft.com/office/drawing/2014/main" id="{321435EC-D296-E444-8C17-3E98D9BFB2DA}"/>
              </a:ext>
            </a:extLst>
          </p:cNvPr>
          <p:cNvPicPr>
            <a:picLocks noChangeAspect="1"/>
          </p:cNvPicPr>
          <p:nvPr/>
        </p:nvPicPr>
        <p:blipFill>
          <a:blip r:embed="rId4"/>
          <a:stretch>
            <a:fillRect/>
          </a:stretch>
        </p:blipFill>
        <p:spPr>
          <a:xfrm>
            <a:off x="0" y="3710133"/>
            <a:ext cx="12192000" cy="727881"/>
          </a:xfrm>
          <a:prstGeom prst="rect">
            <a:avLst/>
          </a:prstGeom>
        </p:spPr>
      </p:pic>
      <p:pic>
        <p:nvPicPr>
          <p:cNvPr id="11" name="Picture 10">
            <a:extLst>
              <a:ext uri="{FF2B5EF4-FFF2-40B4-BE49-F238E27FC236}">
                <a16:creationId xmlns:a16="http://schemas.microsoft.com/office/drawing/2014/main" id="{27973278-A299-8644-B3F5-12254DF344CF}"/>
              </a:ext>
            </a:extLst>
          </p:cNvPr>
          <p:cNvPicPr>
            <a:picLocks noChangeAspect="1"/>
          </p:cNvPicPr>
          <p:nvPr/>
        </p:nvPicPr>
        <p:blipFill>
          <a:blip r:embed="rId5"/>
          <a:stretch>
            <a:fillRect/>
          </a:stretch>
        </p:blipFill>
        <p:spPr>
          <a:xfrm>
            <a:off x="0" y="4438014"/>
            <a:ext cx="12192000" cy="727881"/>
          </a:xfrm>
          <a:prstGeom prst="rect">
            <a:avLst/>
          </a:prstGeom>
        </p:spPr>
      </p:pic>
      <p:pic>
        <p:nvPicPr>
          <p:cNvPr id="13" name="Picture 12">
            <a:extLst>
              <a:ext uri="{FF2B5EF4-FFF2-40B4-BE49-F238E27FC236}">
                <a16:creationId xmlns:a16="http://schemas.microsoft.com/office/drawing/2014/main" id="{205596B6-C2B1-014A-891F-1C001F06BE90}"/>
              </a:ext>
            </a:extLst>
          </p:cNvPr>
          <p:cNvPicPr>
            <a:picLocks noChangeAspect="1"/>
          </p:cNvPicPr>
          <p:nvPr/>
        </p:nvPicPr>
        <p:blipFill>
          <a:blip r:embed="rId6"/>
          <a:stretch>
            <a:fillRect/>
          </a:stretch>
        </p:blipFill>
        <p:spPr>
          <a:xfrm>
            <a:off x="0" y="5162799"/>
            <a:ext cx="12192000" cy="727881"/>
          </a:xfrm>
          <a:prstGeom prst="rect">
            <a:avLst/>
          </a:prstGeom>
        </p:spPr>
      </p:pic>
    </p:spTree>
    <p:extLst>
      <p:ext uri="{BB962C8B-B14F-4D97-AF65-F5344CB8AC3E}">
        <p14:creationId xmlns:p14="http://schemas.microsoft.com/office/powerpoint/2010/main" val="198526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17A1-4D85-2F40-B3B7-B38F1699E57D}"/>
              </a:ext>
            </a:extLst>
          </p:cNvPr>
          <p:cNvSpPr>
            <a:spLocks noGrp="1"/>
          </p:cNvSpPr>
          <p:nvPr>
            <p:ph type="title"/>
          </p:nvPr>
        </p:nvSpPr>
        <p:spPr/>
        <p:txBody>
          <a:bodyPr/>
          <a:lstStyle/>
          <a:p>
            <a:r>
              <a:rPr lang="en-US" altLang="zh-CN" dirty="0"/>
              <a:t>Result</a:t>
            </a:r>
            <a:endParaRPr lang="en-US" dirty="0"/>
          </a:p>
        </p:txBody>
      </p:sp>
      <p:sp>
        <p:nvSpPr>
          <p:cNvPr id="8" name="Content Placeholder 7">
            <a:extLst>
              <a:ext uri="{FF2B5EF4-FFF2-40B4-BE49-F238E27FC236}">
                <a16:creationId xmlns:a16="http://schemas.microsoft.com/office/drawing/2014/main" id="{C5808FE8-23C0-244A-BF20-A40DC500DEB6}"/>
              </a:ext>
            </a:extLst>
          </p:cNvPr>
          <p:cNvSpPr>
            <a:spLocks noGrp="1"/>
          </p:cNvSpPr>
          <p:nvPr>
            <p:ph idx="1"/>
          </p:nvPr>
        </p:nvSpPr>
        <p:spPr>
          <a:xfrm>
            <a:off x="1104293" y="1331259"/>
            <a:ext cx="8946541" cy="4195481"/>
          </a:xfrm>
        </p:spPr>
        <p:txBody>
          <a:bodyPr/>
          <a:lstStyle/>
          <a:p>
            <a:pPr marL="0" indent="0">
              <a:buNone/>
            </a:pPr>
            <a:r>
              <a:rPr lang="en-US" altLang="zh-CN" dirty="0"/>
              <a:t>Map</a:t>
            </a:r>
            <a:r>
              <a:rPr lang="zh-CN" altLang="en-US" dirty="0"/>
              <a:t> </a:t>
            </a:r>
            <a:r>
              <a:rPr lang="en-US" altLang="zh-CN" dirty="0"/>
              <a:t>of</a:t>
            </a:r>
            <a:r>
              <a:rPr lang="zh-CN" altLang="en-US" dirty="0"/>
              <a:t> </a:t>
            </a:r>
            <a:r>
              <a:rPr lang="en-US" altLang="zh-CN" dirty="0"/>
              <a:t>Los</a:t>
            </a:r>
            <a:r>
              <a:rPr lang="zh-CN" altLang="en-US" dirty="0"/>
              <a:t> </a:t>
            </a:r>
            <a:r>
              <a:rPr lang="en-US" altLang="zh-CN" dirty="0"/>
              <a:t>Angeles,</a:t>
            </a:r>
            <a:r>
              <a:rPr lang="zh-CN" altLang="en-US" dirty="0"/>
              <a:t> </a:t>
            </a:r>
            <a:r>
              <a:rPr lang="en-US" altLang="zh-CN" dirty="0"/>
              <a:t>CA</a:t>
            </a:r>
            <a:endParaRPr lang="en-US" dirty="0"/>
          </a:p>
        </p:txBody>
      </p:sp>
      <p:pic>
        <p:nvPicPr>
          <p:cNvPr id="10" name="Picture 9">
            <a:extLst>
              <a:ext uri="{FF2B5EF4-FFF2-40B4-BE49-F238E27FC236}">
                <a16:creationId xmlns:a16="http://schemas.microsoft.com/office/drawing/2014/main" id="{9938F660-7E06-DE48-AA5F-9A0D3A1E2F34}"/>
              </a:ext>
            </a:extLst>
          </p:cNvPr>
          <p:cNvPicPr>
            <a:picLocks noChangeAspect="1"/>
          </p:cNvPicPr>
          <p:nvPr/>
        </p:nvPicPr>
        <p:blipFill>
          <a:blip r:embed="rId2"/>
          <a:stretch>
            <a:fillRect/>
          </a:stretch>
        </p:blipFill>
        <p:spPr>
          <a:xfrm>
            <a:off x="646111" y="2036481"/>
            <a:ext cx="11049000" cy="4368800"/>
          </a:xfrm>
          <a:prstGeom prst="rect">
            <a:avLst/>
          </a:prstGeom>
        </p:spPr>
      </p:pic>
    </p:spTree>
    <p:extLst>
      <p:ext uri="{BB962C8B-B14F-4D97-AF65-F5344CB8AC3E}">
        <p14:creationId xmlns:p14="http://schemas.microsoft.com/office/powerpoint/2010/main" val="164307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C2D79-A108-E34E-B38D-A08E143A6DCA}"/>
              </a:ext>
            </a:extLst>
          </p:cNvPr>
          <p:cNvSpPr>
            <a:spLocks noGrp="1"/>
          </p:cNvSpPr>
          <p:nvPr>
            <p:ph idx="1"/>
          </p:nvPr>
        </p:nvSpPr>
        <p:spPr>
          <a:xfrm>
            <a:off x="563666" y="523921"/>
            <a:ext cx="8946541" cy="4195481"/>
          </a:xfrm>
        </p:spPr>
        <p:txBody>
          <a:bodyPr/>
          <a:lstStyle/>
          <a:p>
            <a:r>
              <a:rPr lang="en-US" altLang="zh-CN" dirty="0"/>
              <a:t>Cluster</a:t>
            </a:r>
            <a:r>
              <a:rPr lang="zh-CN" altLang="en-US" dirty="0"/>
              <a:t> </a:t>
            </a:r>
            <a:r>
              <a:rPr lang="en-US" altLang="zh-CN" dirty="0"/>
              <a:t>Map</a:t>
            </a:r>
            <a:endParaRPr lang="en-US" dirty="0"/>
          </a:p>
        </p:txBody>
      </p:sp>
      <p:pic>
        <p:nvPicPr>
          <p:cNvPr id="5" name="Picture 4">
            <a:extLst>
              <a:ext uri="{FF2B5EF4-FFF2-40B4-BE49-F238E27FC236}">
                <a16:creationId xmlns:a16="http://schemas.microsoft.com/office/drawing/2014/main" id="{8C444FCD-B1EC-9941-A152-9BDDDF33FF2D}"/>
              </a:ext>
            </a:extLst>
          </p:cNvPr>
          <p:cNvPicPr>
            <a:picLocks noChangeAspect="1"/>
          </p:cNvPicPr>
          <p:nvPr/>
        </p:nvPicPr>
        <p:blipFill>
          <a:blip r:embed="rId2"/>
          <a:stretch>
            <a:fillRect/>
          </a:stretch>
        </p:blipFill>
        <p:spPr>
          <a:xfrm>
            <a:off x="1141843" y="999331"/>
            <a:ext cx="9293395" cy="5334748"/>
          </a:xfrm>
          <a:prstGeom prst="rect">
            <a:avLst/>
          </a:prstGeom>
        </p:spPr>
      </p:pic>
    </p:spTree>
    <p:extLst>
      <p:ext uri="{BB962C8B-B14F-4D97-AF65-F5344CB8AC3E}">
        <p14:creationId xmlns:p14="http://schemas.microsoft.com/office/powerpoint/2010/main" val="649041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7F9B-E9A8-DB4F-B171-E8388F25343F}"/>
              </a:ext>
            </a:extLst>
          </p:cNvPr>
          <p:cNvSpPr>
            <a:spLocks noGrp="1"/>
          </p:cNvSpPr>
          <p:nvPr>
            <p:ph type="title"/>
          </p:nvPr>
        </p:nvSpPr>
        <p:spPr/>
        <p:txBody>
          <a:bodyPr/>
          <a:lstStyle/>
          <a:p>
            <a:r>
              <a:rPr lang="en-US" altLang="zh-CN" dirty="0"/>
              <a:t>Discussion</a:t>
            </a:r>
            <a:endParaRPr lang="en-US" dirty="0"/>
          </a:p>
        </p:txBody>
      </p:sp>
      <p:sp>
        <p:nvSpPr>
          <p:cNvPr id="3" name="Content Placeholder 2">
            <a:extLst>
              <a:ext uri="{FF2B5EF4-FFF2-40B4-BE49-F238E27FC236}">
                <a16:creationId xmlns:a16="http://schemas.microsoft.com/office/drawing/2014/main" id="{436A59B5-3542-9D43-9477-96B9F0ED7F21}"/>
              </a:ext>
            </a:extLst>
          </p:cNvPr>
          <p:cNvSpPr>
            <a:spLocks noGrp="1"/>
          </p:cNvSpPr>
          <p:nvPr>
            <p:ph idx="1"/>
          </p:nvPr>
        </p:nvSpPr>
        <p:spPr/>
        <p:txBody>
          <a:bodyPr/>
          <a:lstStyle/>
          <a:p>
            <a:r>
              <a:rPr lang="en-US" dirty="0"/>
              <a:t>Problem To find answer to the following questions:</a:t>
            </a:r>
          </a:p>
          <a:p>
            <a:r>
              <a:rPr lang="en-US" dirty="0"/>
              <a:t>Which area is most crowded with the most venues nearby?</a:t>
            </a:r>
          </a:p>
          <a:p>
            <a:pPr lvl="1"/>
            <a:r>
              <a:rPr lang="en-US" dirty="0"/>
              <a:t>The County of Los Angeles is most crowded around downtown LA and less crowded as we move away from the center towards West Covina, Norwalk, Monterey Park, etc., or even further to Thousand Oaks, likely </a:t>
            </a:r>
            <a:r>
              <a:rPr lang="en-US" dirty="0" err="1"/>
              <a:t>sacraficing</a:t>
            </a:r>
            <a:r>
              <a:rPr lang="en-US" dirty="0"/>
              <a:t> conveniency.</a:t>
            </a:r>
          </a:p>
          <a:p>
            <a:r>
              <a:rPr lang="en-US" dirty="0"/>
              <a:t>What crime happens most frequently in that area?</a:t>
            </a:r>
          </a:p>
          <a:p>
            <a:pPr lvl="1"/>
            <a:r>
              <a:rPr lang="en-US" dirty="0"/>
              <a:t>Battery - Simple </a:t>
            </a:r>
            <a:r>
              <a:rPr lang="en-US" dirty="0" err="1"/>
              <a:t>Assult</a:t>
            </a:r>
            <a:r>
              <a:rPr lang="en-US" dirty="0"/>
              <a:t>.</a:t>
            </a:r>
          </a:p>
          <a:p>
            <a:endParaRPr lang="en-US" dirty="0"/>
          </a:p>
        </p:txBody>
      </p:sp>
    </p:spTree>
    <p:extLst>
      <p:ext uri="{BB962C8B-B14F-4D97-AF65-F5344CB8AC3E}">
        <p14:creationId xmlns:p14="http://schemas.microsoft.com/office/powerpoint/2010/main" val="253073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B9E3-7414-EE4D-BCEF-C42FBA604995}"/>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BD5DA652-F926-5341-BEAB-4C739E9814F7}"/>
              </a:ext>
            </a:extLst>
          </p:cNvPr>
          <p:cNvSpPr>
            <a:spLocks noGrp="1"/>
          </p:cNvSpPr>
          <p:nvPr>
            <p:ph idx="1"/>
          </p:nvPr>
        </p:nvSpPr>
        <p:spPr/>
        <p:txBody>
          <a:bodyPr/>
          <a:lstStyle/>
          <a:p>
            <a:r>
              <a:rPr lang="en-US" dirty="0"/>
              <a:t>Los Angeles is a popular destination for new immigrants to the United States. It is one of the most diverse and multicultural areas in California. </a:t>
            </a:r>
          </a:p>
          <a:p>
            <a:r>
              <a:rPr lang="en-US" dirty="0"/>
              <a:t>There are a lot of different restaurants serving Chinese, Korean, Japanese, Italian, Thai food, etc. LA seems to take a step further in this direction by having a lot of bars, coffee shops, Breakfast spots, and sweets shop.</a:t>
            </a:r>
          </a:p>
          <a:p>
            <a:r>
              <a:rPr lang="en-US" dirty="0"/>
              <a:t>There are also lots of big shopping malls, Flea markets, flower shops, seafood markets, etc. The main modes of transport seem to be cars. Almost every family owns a car. Overall, the city of LA offers a multicultural, diverse and an entertaining experience.</a:t>
            </a:r>
          </a:p>
        </p:txBody>
      </p:sp>
    </p:spTree>
    <p:extLst>
      <p:ext uri="{BB962C8B-B14F-4D97-AF65-F5344CB8AC3E}">
        <p14:creationId xmlns:p14="http://schemas.microsoft.com/office/powerpoint/2010/main" val="122998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D75F5-5483-B442-9226-9CEA36364D5F}"/>
              </a:ext>
            </a:extLst>
          </p:cNvPr>
          <p:cNvSpPr>
            <a:spLocks noGrp="1"/>
          </p:cNvSpPr>
          <p:nvPr>
            <p:ph type="title"/>
          </p:nvPr>
        </p:nvSpPr>
        <p:spPr/>
        <p:txBody>
          <a:bodyPr/>
          <a:lstStyle/>
          <a:p>
            <a:r>
              <a:rPr lang="en-US" altLang="zh-CN" dirty="0"/>
              <a:t>Cont.</a:t>
            </a:r>
            <a:endParaRPr lang="en-US" dirty="0"/>
          </a:p>
        </p:txBody>
      </p:sp>
      <p:sp>
        <p:nvSpPr>
          <p:cNvPr id="3" name="Content Placeholder 2">
            <a:extLst>
              <a:ext uri="{FF2B5EF4-FFF2-40B4-BE49-F238E27FC236}">
                <a16:creationId xmlns:a16="http://schemas.microsoft.com/office/drawing/2014/main" id="{3C0343B7-972A-E341-8EB4-97D0C6A59ED9}"/>
              </a:ext>
            </a:extLst>
          </p:cNvPr>
          <p:cNvSpPr>
            <a:spLocks noGrp="1"/>
          </p:cNvSpPr>
          <p:nvPr>
            <p:ph idx="1"/>
          </p:nvPr>
        </p:nvSpPr>
        <p:spPr>
          <a:xfrm>
            <a:off x="1373135" y="1356096"/>
            <a:ext cx="8946541" cy="5049186"/>
          </a:xfrm>
        </p:spPr>
        <p:txBody>
          <a:bodyPr>
            <a:normAutofit lnSpcReduction="10000"/>
          </a:bodyPr>
          <a:lstStyle/>
          <a:p>
            <a:r>
              <a:rPr lang="en-US" dirty="0"/>
              <a:t>In this project, We first observed the type of crimes happening around the </a:t>
            </a:r>
            <a:r>
              <a:rPr lang="en-US" dirty="0" err="1"/>
              <a:t>neighbourhoods</a:t>
            </a:r>
            <a:r>
              <a:rPr lang="en-US" dirty="0"/>
              <a:t> in LA and got a sense of crime rate and the most common type of crime that happens there. </a:t>
            </a:r>
          </a:p>
          <a:p>
            <a:r>
              <a:rPr lang="en-US" dirty="0"/>
              <a:t>Then we </a:t>
            </a:r>
            <a:r>
              <a:rPr lang="en-US" dirty="0" err="1"/>
              <a:t>extratced</a:t>
            </a:r>
            <a:r>
              <a:rPr lang="en-US" dirty="0"/>
              <a:t> the zip codes of different city/community in LA and pass it through ArcGIS API to get the </a:t>
            </a:r>
            <a:r>
              <a:rPr lang="en-US" dirty="0" err="1"/>
              <a:t>logitude</a:t>
            </a:r>
            <a:r>
              <a:rPr lang="en-US" dirty="0"/>
              <a:t> and latitude corresponding to each zip code. From this, we are able to generate a map visualization of LA and see which areas are most crowded with various types of venues.</a:t>
            </a:r>
          </a:p>
          <a:p>
            <a:r>
              <a:rPr lang="en-US" dirty="0"/>
              <a:t> At last, using k-means cluster algorithm, we built a model to separate the neighborhood into five different clusters for 522 different city/community in the county of LA. We also generated a cluster map from the five clusters. The clusters made the analysis process easier.</a:t>
            </a:r>
          </a:p>
          <a:p>
            <a:r>
              <a:rPr lang="en-US" dirty="0"/>
              <a:t>This project allowed me to come up with a practical problem to resolve a real-life situation, and to utilize many helpful data science tools and functions in the process.</a:t>
            </a:r>
          </a:p>
          <a:p>
            <a:endParaRPr lang="en-US" dirty="0"/>
          </a:p>
        </p:txBody>
      </p:sp>
    </p:spTree>
    <p:extLst>
      <p:ext uri="{BB962C8B-B14F-4D97-AF65-F5344CB8AC3E}">
        <p14:creationId xmlns:p14="http://schemas.microsoft.com/office/powerpoint/2010/main" val="329433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7064-4024-0A4D-AB14-6ED05FB3867B}"/>
              </a:ext>
            </a:extLst>
          </p:cNvPr>
          <p:cNvSpPr>
            <a:spLocks noGrp="1"/>
          </p:cNvSpPr>
          <p:nvPr>
            <p:ph type="title"/>
          </p:nvPr>
        </p:nvSpPr>
        <p:spPr/>
        <p:txBody>
          <a:bodyPr/>
          <a:lstStyle/>
          <a:p>
            <a:r>
              <a:rPr lang="en-US" altLang="zh-CN" dirty="0"/>
              <a:t>Introduction/Problems</a:t>
            </a:r>
            <a:endParaRPr lang="en-US" dirty="0"/>
          </a:p>
        </p:txBody>
      </p:sp>
      <p:sp>
        <p:nvSpPr>
          <p:cNvPr id="3" name="Content Placeholder 2">
            <a:extLst>
              <a:ext uri="{FF2B5EF4-FFF2-40B4-BE49-F238E27FC236}">
                <a16:creationId xmlns:a16="http://schemas.microsoft.com/office/drawing/2014/main" id="{5D90E83D-A182-AA40-9354-35472DF70278}"/>
              </a:ext>
            </a:extLst>
          </p:cNvPr>
          <p:cNvSpPr>
            <a:spLocks noGrp="1"/>
          </p:cNvSpPr>
          <p:nvPr>
            <p:ph idx="1"/>
          </p:nvPr>
        </p:nvSpPr>
        <p:spPr/>
        <p:txBody>
          <a:bodyPr>
            <a:normAutofit lnSpcReduction="10000"/>
          </a:bodyPr>
          <a:lstStyle/>
          <a:p>
            <a:r>
              <a:rPr lang="en-US" dirty="0"/>
              <a:t>This project will serve as a guidance for people to </a:t>
            </a:r>
          </a:p>
          <a:p>
            <a:pPr lvl="1"/>
            <a:r>
              <a:rPr lang="en-US" b="1" dirty="0"/>
              <a:t>find the neighborhoods of their best fit.</a:t>
            </a:r>
            <a:r>
              <a:rPr lang="en-US" dirty="0"/>
              <a:t> </a:t>
            </a:r>
          </a:p>
          <a:p>
            <a:pPr lvl="1"/>
            <a:r>
              <a:rPr lang="en-US" b="1" dirty="0"/>
              <a:t>Conveniency and crime rate</a:t>
            </a:r>
            <a:r>
              <a:rPr lang="en-US" dirty="0"/>
              <a:t> around a neighborhood will be the priority when making such decisions. </a:t>
            </a:r>
          </a:p>
          <a:p>
            <a:pPr lvl="1"/>
            <a:r>
              <a:rPr lang="en-US" dirty="0"/>
              <a:t>This project will be done with the use of k-clustering.</a:t>
            </a:r>
          </a:p>
          <a:p>
            <a:endParaRPr lang="en-US" dirty="0"/>
          </a:p>
          <a:p>
            <a:r>
              <a:rPr lang="en-US" altLang="zh-CN" dirty="0"/>
              <a:t>The</a:t>
            </a:r>
            <a:r>
              <a:rPr lang="zh-CN" altLang="en-US" dirty="0"/>
              <a:t> </a:t>
            </a:r>
            <a:r>
              <a:rPr lang="en-US" altLang="zh-CN" dirty="0"/>
              <a:t>project</a:t>
            </a:r>
            <a:r>
              <a:rPr lang="zh-CN" altLang="en-US" dirty="0"/>
              <a:t> </a:t>
            </a:r>
            <a:r>
              <a:rPr lang="en-US" altLang="zh-CN" dirty="0"/>
              <a:t>will</a:t>
            </a:r>
            <a:r>
              <a:rPr lang="zh-CN" altLang="en-US" dirty="0"/>
              <a:t> </a:t>
            </a:r>
            <a:r>
              <a:rPr lang="en-US" altLang="zh-CN" dirty="0"/>
              <a:t>answer</a:t>
            </a:r>
            <a:r>
              <a:rPr lang="zh-CN" altLang="en-US" dirty="0"/>
              <a:t> </a:t>
            </a:r>
            <a:r>
              <a:rPr lang="en-US" altLang="zh-CN" dirty="0"/>
              <a:t>the</a:t>
            </a:r>
            <a:r>
              <a:rPr lang="zh-CN" altLang="en-US" dirty="0"/>
              <a:t> </a:t>
            </a:r>
            <a:r>
              <a:rPr lang="en-US" altLang="zh-CN" dirty="0"/>
              <a:t>questions</a:t>
            </a:r>
          </a:p>
          <a:p>
            <a:pPr lvl="1"/>
            <a:r>
              <a:rPr lang="en-US" dirty="0"/>
              <a:t>Which area is most crowded with the most venues nearby?</a:t>
            </a:r>
          </a:p>
          <a:p>
            <a:pPr lvl="1"/>
            <a:r>
              <a:rPr lang="en-US" dirty="0"/>
              <a:t>What crime happens most frequently in that area?</a:t>
            </a:r>
          </a:p>
          <a:p>
            <a:pPr marL="457200" lvl="1" indent="0">
              <a:buNone/>
            </a:pPr>
            <a:br>
              <a:rPr lang="en-US" dirty="0"/>
            </a:br>
            <a:endParaRPr lang="en-US" dirty="0"/>
          </a:p>
        </p:txBody>
      </p:sp>
    </p:spTree>
    <p:extLst>
      <p:ext uri="{BB962C8B-B14F-4D97-AF65-F5344CB8AC3E}">
        <p14:creationId xmlns:p14="http://schemas.microsoft.com/office/powerpoint/2010/main" val="348675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A01B-0400-7241-AC77-5637A1DAAA68}"/>
              </a:ext>
            </a:extLst>
          </p:cNvPr>
          <p:cNvSpPr>
            <a:spLocks noGrp="1"/>
          </p:cNvSpPr>
          <p:nvPr>
            <p:ph type="title"/>
          </p:nvPr>
        </p:nvSpPr>
        <p:spPr/>
        <p:txBody>
          <a:bodyPr/>
          <a:lstStyle/>
          <a:p>
            <a:r>
              <a:rPr lang="en-US" altLang="zh-CN" dirty="0"/>
              <a:t>Data</a:t>
            </a:r>
            <a:endParaRPr lang="en-US" dirty="0"/>
          </a:p>
        </p:txBody>
      </p:sp>
      <p:sp>
        <p:nvSpPr>
          <p:cNvPr id="3" name="Content Placeholder 2">
            <a:extLst>
              <a:ext uri="{FF2B5EF4-FFF2-40B4-BE49-F238E27FC236}">
                <a16:creationId xmlns:a16="http://schemas.microsoft.com/office/drawing/2014/main" id="{134366C8-287C-7E43-8760-03E2E9213FD9}"/>
              </a:ext>
            </a:extLst>
          </p:cNvPr>
          <p:cNvSpPr>
            <a:spLocks noGrp="1"/>
          </p:cNvSpPr>
          <p:nvPr>
            <p:ph idx="1"/>
          </p:nvPr>
        </p:nvSpPr>
        <p:spPr>
          <a:xfrm>
            <a:off x="1103312" y="2052919"/>
            <a:ext cx="8946541" cy="3199566"/>
          </a:xfrm>
        </p:spPr>
        <p:txBody>
          <a:bodyPr>
            <a:normAutofit/>
          </a:bodyPr>
          <a:lstStyle/>
          <a:p>
            <a:r>
              <a:rPr lang="en-US" dirty="0"/>
              <a:t>Crime in Los Angeles </a:t>
            </a:r>
          </a:p>
          <a:p>
            <a:pPr lvl="1"/>
            <a:r>
              <a:rPr lang="en-US" dirty="0"/>
              <a:t>Link: </a:t>
            </a:r>
            <a:r>
              <a:rPr lang="en-US" u="sng" dirty="0">
                <a:hlinkClick r:id="rId2"/>
              </a:rPr>
              <a:t>https://www.kaggle.com/cityofLA/crime-in-los-angeles</a:t>
            </a:r>
            <a:r>
              <a:rPr lang="en-US" dirty="0"/>
              <a:t> We will observe the crime rate in each area.</a:t>
            </a:r>
          </a:p>
          <a:p>
            <a:r>
              <a:rPr lang="en-US" dirty="0"/>
              <a:t>Zip Code of Neighborhoods in LA</a:t>
            </a:r>
          </a:p>
          <a:p>
            <a:pPr lvl="1"/>
            <a:r>
              <a:rPr lang="en-US" dirty="0"/>
              <a:t>Link: </a:t>
            </a:r>
            <a:r>
              <a:rPr lang="en-US" u="sng" dirty="0">
                <a:hlinkClick r:id="rId3"/>
              </a:rPr>
              <a:t>http://www.laalmanac.com/communications/cm02_communities.php</a:t>
            </a:r>
            <a:r>
              <a:rPr lang="en-US" dirty="0"/>
              <a:t> Extract the zip code of each area from this data set</a:t>
            </a:r>
          </a:p>
          <a:p>
            <a:r>
              <a:rPr lang="en-US" dirty="0"/>
              <a:t>ArcGIS API </a:t>
            </a:r>
          </a:p>
          <a:p>
            <a:r>
              <a:rPr lang="en-US" dirty="0"/>
              <a:t>Foursquare API</a:t>
            </a:r>
          </a:p>
        </p:txBody>
      </p:sp>
    </p:spTree>
    <p:extLst>
      <p:ext uri="{BB962C8B-B14F-4D97-AF65-F5344CB8AC3E}">
        <p14:creationId xmlns:p14="http://schemas.microsoft.com/office/powerpoint/2010/main" val="82987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927C-2B12-E546-8970-0C04AB3DC648}"/>
              </a:ext>
            </a:extLst>
          </p:cNvPr>
          <p:cNvSpPr>
            <a:spLocks noGrp="1"/>
          </p:cNvSpPr>
          <p:nvPr>
            <p:ph type="title"/>
          </p:nvPr>
        </p:nvSpPr>
        <p:spPr/>
        <p:txBody>
          <a:bodyPr/>
          <a:lstStyle/>
          <a:p>
            <a:r>
              <a:rPr lang="en-US" altLang="zh-CN" dirty="0"/>
              <a:t>Methodology</a:t>
            </a:r>
            <a:endParaRPr lang="en-US" dirty="0"/>
          </a:p>
        </p:txBody>
      </p:sp>
      <p:sp>
        <p:nvSpPr>
          <p:cNvPr id="3" name="Content Placeholder 2">
            <a:extLst>
              <a:ext uri="{FF2B5EF4-FFF2-40B4-BE49-F238E27FC236}">
                <a16:creationId xmlns:a16="http://schemas.microsoft.com/office/drawing/2014/main" id="{1B058077-833A-CF48-B884-28098728B28E}"/>
              </a:ext>
            </a:extLst>
          </p:cNvPr>
          <p:cNvSpPr>
            <a:spLocks noGrp="1"/>
          </p:cNvSpPr>
          <p:nvPr>
            <p:ph idx="1"/>
          </p:nvPr>
        </p:nvSpPr>
        <p:spPr>
          <a:xfrm>
            <a:off x="1230903" y="2403793"/>
            <a:ext cx="8946541" cy="2423389"/>
          </a:xfrm>
        </p:spPr>
        <p:txBody>
          <a:bodyPr/>
          <a:lstStyle/>
          <a:p>
            <a:r>
              <a:rPr lang="en-US" dirty="0"/>
              <a:t>The methodology can be grouped by three parts:</a:t>
            </a:r>
          </a:p>
          <a:p>
            <a:r>
              <a:rPr lang="en-US" dirty="0"/>
              <a:t>Data Importing and Data Cleaning (for all 4 data sources listed in the data section)</a:t>
            </a:r>
          </a:p>
          <a:p>
            <a:r>
              <a:rPr lang="en-US" dirty="0"/>
              <a:t>Model Building</a:t>
            </a:r>
          </a:p>
          <a:p>
            <a:r>
              <a:rPr lang="en-US" dirty="0"/>
              <a:t>Cluster Examination</a:t>
            </a:r>
          </a:p>
        </p:txBody>
      </p:sp>
    </p:spTree>
    <p:extLst>
      <p:ext uri="{BB962C8B-B14F-4D97-AF65-F5344CB8AC3E}">
        <p14:creationId xmlns:p14="http://schemas.microsoft.com/office/powerpoint/2010/main" val="26642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0C81-4C5A-D645-84B6-FAA73F0CCF27}"/>
              </a:ext>
            </a:extLst>
          </p:cNvPr>
          <p:cNvSpPr>
            <a:spLocks noGrp="1"/>
          </p:cNvSpPr>
          <p:nvPr>
            <p:ph type="title"/>
          </p:nvPr>
        </p:nvSpPr>
        <p:spPr/>
        <p:txBody>
          <a:bodyPr/>
          <a:lstStyle/>
          <a:p>
            <a:r>
              <a:rPr lang="en-US" dirty="0"/>
              <a:t>Data Importing and Data Cleaning</a:t>
            </a:r>
          </a:p>
        </p:txBody>
      </p:sp>
      <p:sp>
        <p:nvSpPr>
          <p:cNvPr id="3" name="Content Placeholder 2">
            <a:extLst>
              <a:ext uri="{FF2B5EF4-FFF2-40B4-BE49-F238E27FC236}">
                <a16:creationId xmlns:a16="http://schemas.microsoft.com/office/drawing/2014/main" id="{51011B0C-0C7B-614D-9F3B-F8E2F178A153}"/>
              </a:ext>
            </a:extLst>
          </p:cNvPr>
          <p:cNvSpPr>
            <a:spLocks noGrp="1"/>
          </p:cNvSpPr>
          <p:nvPr>
            <p:ph idx="1"/>
          </p:nvPr>
        </p:nvSpPr>
        <p:spPr>
          <a:xfrm>
            <a:off x="875201" y="1152983"/>
            <a:ext cx="8946541" cy="4195481"/>
          </a:xfrm>
        </p:spPr>
        <p:txBody>
          <a:bodyPr/>
          <a:lstStyle/>
          <a:p>
            <a:r>
              <a:rPr lang="en-US" altLang="zh-CN" dirty="0"/>
              <a:t>1.</a:t>
            </a:r>
            <a:r>
              <a:rPr lang="zh-CN" altLang="en-US" dirty="0"/>
              <a:t> </a:t>
            </a:r>
            <a:r>
              <a:rPr lang="en-US" altLang="zh-CN" dirty="0"/>
              <a:t>Crime</a:t>
            </a:r>
            <a:r>
              <a:rPr lang="zh-CN" altLang="en-US" dirty="0"/>
              <a:t> </a:t>
            </a:r>
            <a:r>
              <a:rPr lang="en-US" altLang="zh-CN" dirty="0"/>
              <a:t>Data</a:t>
            </a:r>
          </a:p>
          <a:p>
            <a:endParaRPr lang="en-US" altLang="zh-CN" dirty="0"/>
          </a:p>
        </p:txBody>
      </p:sp>
      <p:pic>
        <p:nvPicPr>
          <p:cNvPr id="5" name="Picture 4">
            <a:extLst>
              <a:ext uri="{FF2B5EF4-FFF2-40B4-BE49-F238E27FC236}">
                <a16:creationId xmlns:a16="http://schemas.microsoft.com/office/drawing/2014/main" id="{96376BD1-BB7E-F24C-81F1-A0E9375FEBB3}"/>
              </a:ext>
            </a:extLst>
          </p:cNvPr>
          <p:cNvPicPr>
            <a:picLocks noChangeAspect="1"/>
          </p:cNvPicPr>
          <p:nvPr/>
        </p:nvPicPr>
        <p:blipFill>
          <a:blip r:embed="rId2"/>
          <a:stretch>
            <a:fillRect/>
          </a:stretch>
        </p:blipFill>
        <p:spPr>
          <a:xfrm>
            <a:off x="958850" y="1647349"/>
            <a:ext cx="10274300" cy="2209800"/>
          </a:xfrm>
          <a:prstGeom prst="rect">
            <a:avLst/>
          </a:prstGeom>
        </p:spPr>
      </p:pic>
      <p:pic>
        <p:nvPicPr>
          <p:cNvPr id="7" name="Picture 6">
            <a:extLst>
              <a:ext uri="{FF2B5EF4-FFF2-40B4-BE49-F238E27FC236}">
                <a16:creationId xmlns:a16="http://schemas.microsoft.com/office/drawing/2014/main" id="{0A275549-A4BC-BD48-8D14-4ADC5B29A896}"/>
              </a:ext>
            </a:extLst>
          </p:cNvPr>
          <p:cNvPicPr>
            <a:picLocks noChangeAspect="1"/>
          </p:cNvPicPr>
          <p:nvPr/>
        </p:nvPicPr>
        <p:blipFill>
          <a:blip r:embed="rId3"/>
          <a:stretch>
            <a:fillRect/>
          </a:stretch>
        </p:blipFill>
        <p:spPr>
          <a:xfrm>
            <a:off x="2590973" y="3923812"/>
            <a:ext cx="6457493" cy="2826443"/>
          </a:xfrm>
          <a:prstGeom prst="rect">
            <a:avLst/>
          </a:prstGeom>
        </p:spPr>
      </p:pic>
      <p:sp>
        <p:nvSpPr>
          <p:cNvPr id="8" name="TextBox 7">
            <a:extLst>
              <a:ext uri="{FF2B5EF4-FFF2-40B4-BE49-F238E27FC236}">
                <a16:creationId xmlns:a16="http://schemas.microsoft.com/office/drawing/2014/main" id="{501D437A-7302-A240-B7A2-C130C872340C}"/>
              </a:ext>
            </a:extLst>
          </p:cNvPr>
          <p:cNvSpPr txBox="1"/>
          <p:nvPr/>
        </p:nvSpPr>
        <p:spPr>
          <a:xfrm>
            <a:off x="875201" y="3940474"/>
            <a:ext cx="986167" cy="369332"/>
          </a:xfrm>
          <a:prstGeom prst="rect">
            <a:avLst/>
          </a:prstGeom>
          <a:noFill/>
        </p:spPr>
        <p:txBody>
          <a:bodyPr wrap="none" rtlCol="0">
            <a:spAutoFit/>
          </a:bodyPr>
          <a:lstStyle/>
          <a:p>
            <a:r>
              <a:rPr lang="en-US" altLang="zh-CN" dirty="0"/>
              <a:t>Table</a:t>
            </a:r>
            <a:r>
              <a:rPr lang="zh-CN" altLang="en-US" dirty="0"/>
              <a:t> </a:t>
            </a:r>
            <a:r>
              <a:rPr lang="en-US" altLang="zh-CN" dirty="0"/>
              <a:t>1</a:t>
            </a:r>
            <a:endParaRPr lang="en-US" dirty="0"/>
          </a:p>
        </p:txBody>
      </p:sp>
      <p:sp>
        <p:nvSpPr>
          <p:cNvPr id="9" name="TextBox 8">
            <a:extLst>
              <a:ext uri="{FF2B5EF4-FFF2-40B4-BE49-F238E27FC236}">
                <a16:creationId xmlns:a16="http://schemas.microsoft.com/office/drawing/2014/main" id="{F2CB4288-0D1E-0849-AEBC-31D5BF34FA25}"/>
              </a:ext>
            </a:extLst>
          </p:cNvPr>
          <p:cNvSpPr txBox="1"/>
          <p:nvPr/>
        </p:nvSpPr>
        <p:spPr>
          <a:xfrm>
            <a:off x="9107943" y="6358429"/>
            <a:ext cx="986167" cy="369332"/>
          </a:xfrm>
          <a:prstGeom prst="rect">
            <a:avLst/>
          </a:prstGeom>
          <a:noFill/>
        </p:spPr>
        <p:txBody>
          <a:bodyPr wrap="none" rtlCol="0">
            <a:spAutoFit/>
          </a:bodyPr>
          <a:lstStyle/>
          <a:p>
            <a:r>
              <a:rPr lang="en-US" altLang="zh-CN" dirty="0"/>
              <a:t>Table</a:t>
            </a:r>
            <a:r>
              <a:rPr lang="zh-CN" altLang="en-US" dirty="0"/>
              <a:t> </a:t>
            </a:r>
            <a:r>
              <a:rPr lang="en-US" altLang="zh-CN" dirty="0"/>
              <a:t>2</a:t>
            </a:r>
            <a:endParaRPr lang="en-US" dirty="0"/>
          </a:p>
        </p:txBody>
      </p:sp>
    </p:spTree>
    <p:extLst>
      <p:ext uri="{BB962C8B-B14F-4D97-AF65-F5344CB8AC3E}">
        <p14:creationId xmlns:p14="http://schemas.microsoft.com/office/powerpoint/2010/main" val="574668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290BD-4893-9B40-9B84-640608BAEF75}"/>
              </a:ext>
            </a:extLst>
          </p:cNvPr>
          <p:cNvSpPr>
            <a:spLocks noGrp="1"/>
          </p:cNvSpPr>
          <p:nvPr>
            <p:ph idx="1"/>
          </p:nvPr>
        </p:nvSpPr>
        <p:spPr>
          <a:xfrm>
            <a:off x="608637" y="448971"/>
            <a:ext cx="8946541" cy="4195481"/>
          </a:xfrm>
        </p:spPr>
        <p:txBody>
          <a:bodyPr/>
          <a:lstStyle/>
          <a:p>
            <a:r>
              <a:rPr lang="en-US" altLang="zh-CN" dirty="0"/>
              <a:t>2.</a:t>
            </a:r>
            <a:r>
              <a:rPr lang="zh-CN" altLang="en-US" dirty="0"/>
              <a:t> </a:t>
            </a:r>
            <a:r>
              <a:rPr lang="en-US" altLang="zh-CN" dirty="0"/>
              <a:t>Zip Code of Neighborhoods in LA</a:t>
            </a:r>
          </a:p>
          <a:p>
            <a:endParaRPr lang="en-US" dirty="0"/>
          </a:p>
        </p:txBody>
      </p:sp>
      <p:pic>
        <p:nvPicPr>
          <p:cNvPr id="7" name="Picture 6">
            <a:extLst>
              <a:ext uri="{FF2B5EF4-FFF2-40B4-BE49-F238E27FC236}">
                <a16:creationId xmlns:a16="http://schemas.microsoft.com/office/drawing/2014/main" id="{10775598-410C-AE49-BABE-8BC9D1B46802}"/>
              </a:ext>
            </a:extLst>
          </p:cNvPr>
          <p:cNvPicPr>
            <a:picLocks noChangeAspect="1"/>
          </p:cNvPicPr>
          <p:nvPr/>
        </p:nvPicPr>
        <p:blipFill>
          <a:blip r:embed="rId2"/>
          <a:stretch>
            <a:fillRect/>
          </a:stretch>
        </p:blipFill>
        <p:spPr>
          <a:xfrm>
            <a:off x="2395918" y="1104800"/>
            <a:ext cx="7159260" cy="5304229"/>
          </a:xfrm>
          <a:prstGeom prst="rect">
            <a:avLst/>
          </a:prstGeom>
        </p:spPr>
      </p:pic>
      <p:sp>
        <p:nvSpPr>
          <p:cNvPr id="8" name="TextBox 7">
            <a:extLst>
              <a:ext uri="{FF2B5EF4-FFF2-40B4-BE49-F238E27FC236}">
                <a16:creationId xmlns:a16="http://schemas.microsoft.com/office/drawing/2014/main" id="{3BF53E79-B6CE-EC4B-B1CB-4B7840C47511}"/>
              </a:ext>
            </a:extLst>
          </p:cNvPr>
          <p:cNvSpPr txBox="1"/>
          <p:nvPr/>
        </p:nvSpPr>
        <p:spPr>
          <a:xfrm>
            <a:off x="9796082" y="6039697"/>
            <a:ext cx="986167" cy="369332"/>
          </a:xfrm>
          <a:prstGeom prst="rect">
            <a:avLst/>
          </a:prstGeom>
          <a:noFill/>
        </p:spPr>
        <p:txBody>
          <a:bodyPr wrap="none" rtlCol="0">
            <a:spAutoFit/>
          </a:bodyPr>
          <a:lstStyle/>
          <a:p>
            <a:r>
              <a:rPr lang="en-US" altLang="zh-CN" dirty="0"/>
              <a:t>Table</a:t>
            </a:r>
            <a:r>
              <a:rPr lang="zh-CN" altLang="en-US" dirty="0"/>
              <a:t> </a:t>
            </a:r>
            <a:r>
              <a:rPr lang="en-US" altLang="zh-CN" dirty="0"/>
              <a:t>3</a:t>
            </a:r>
            <a:endParaRPr lang="en-US" dirty="0"/>
          </a:p>
        </p:txBody>
      </p:sp>
    </p:spTree>
    <p:extLst>
      <p:ext uri="{BB962C8B-B14F-4D97-AF65-F5344CB8AC3E}">
        <p14:creationId xmlns:p14="http://schemas.microsoft.com/office/powerpoint/2010/main" val="288061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8E217-202E-C849-B4E0-1548F2768F45}"/>
              </a:ext>
            </a:extLst>
          </p:cNvPr>
          <p:cNvSpPr>
            <a:spLocks noGrp="1"/>
          </p:cNvSpPr>
          <p:nvPr>
            <p:ph idx="1"/>
          </p:nvPr>
        </p:nvSpPr>
        <p:spPr>
          <a:xfrm>
            <a:off x="532239" y="350788"/>
            <a:ext cx="8946541" cy="4195481"/>
          </a:xfrm>
        </p:spPr>
        <p:txBody>
          <a:bodyPr/>
          <a:lstStyle/>
          <a:p>
            <a:r>
              <a:rPr lang="en-US" altLang="zh-CN" dirty="0"/>
              <a:t>3.</a:t>
            </a:r>
            <a:r>
              <a:rPr lang="zh-CN" altLang="en-US" dirty="0"/>
              <a:t> </a:t>
            </a:r>
            <a:r>
              <a:rPr lang="en-US" altLang="zh-CN" dirty="0"/>
              <a:t>ArcGIS API</a:t>
            </a:r>
          </a:p>
          <a:p>
            <a:pPr lvl="1"/>
            <a:r>
              <a:rPr lang="en-US" altLang="zh-CN" dirty="0"/>
              <a:t>We</a:t>
            </a:r>
            <a:r>
              <a:rPr lang="zh-CN" altLang="en-US" dirty="0"/>
              <a:t> </a:t>
            </a:r>
            <a:r>
              <a:rPr lang="en-US" altLang="zh-CN" dirty="0"/>
              <a:t>joined</a:t>
            </a:r>
            <a:r>
              <a:rPr lang="zh-CN" altLang="en-US" dirty="0"/>
              <a:t> </a:t>
            </a:r>
            <a:r>
              <a:rPr lang="en-US" altLang="zh-CN" dirty="0"/>
              <a:t>the</a:t>
            </a:r>
            <a:r>
              <a:rPr lang="zh-CN" altLang="en-US" dirty="0"/>
              <a:t> </a:t>
            </a:r>
            <a:r>
              <a:rPr lang="en-US" altLang="zh-CN" dirty="0"/>
              <a:t>latitude</a:t>
            </a:r>
            <a:r>
              <a:rPr lang="zh-CN" altLang="en-US" dirty="0"/>
              <a:t> </a:t>
            </a:r>
            <a:r>
              <a:rPr lang="en-US" altLang="zh-CN" dirty="0"/>
              <a:t>and</a:t>
            </a:r>
            <a:r>
              <a:rPr lang="zh-CN" altLang="en-US" dirty="0"/>
              <a:t> </a:t>
            </a:r>
            <a:r>
              <a:rPr lang="en-US" altLang="zh-CN" dirty="0"/>
              <a:t>longitude</a:t>
            </a:r>
            <a:r>
              <a:rPr lang="zh-CN" altLang="en-US" dirty="0"/>
              <a:t> </a:t>
            </a:r>
            <a:r>
              <a:rPr lang="en-US" altLang="zh-CN" dirty="0"/>
              <a:t>(generated</a:t>
            </a:r>
            <a:r>
              <a:rPr lang="zh-CN" altLang="en-US" dirty="0"/>
              <a:t> </a:t>
            </a:r>
            <a:r>
              <a:rPr lang="en-US" altLang="zh-CN" dirty="0"/>
              <a:t>by</a:t>
            </a:r>
            <a:r>
              <a:rPr lang="zh-CN" altLang="en-US" dirty="0"/>
              <a:t> </a:t>
            </a:r>
            <a:r>
              <a:rPr lang="en-US" altLang="zh-CN" dirty="0"/>
              <a:t>ArcGIS</a:t>
            </a:r>
            <a:r>
              <a:rPr lang="zh-CN" altLang="en-US" dirty="0"/>
              <a:t> </a:t>
            </a:r>
            <a:r>
              <a:rPr lang="en-US" altLang="zh-CN" dirty="0"/>
              <a:t>API</a:t>
            </a:r>
            <a:r>
              <a:rPr lang="zh-CN" altLang="en-US" dirty="0"/>
              <a:t> </a:t>
            </a:r>
            <a:r>
              <a:rPr lang="en-US" altLang="zh-CN" dirty="0"/>
              <a:t>to</a:t>
            </a:r>
            <a:r>
              <a:rPr lang="zh-CN" altLang="en-US" dirty="0"/>
              <a:t> </a:t>
            </a:r>
            <a:r>
              <a:rPr lang="en-US" altLang="zh-CN" dirty="0"/>
              <a:t>table</a:t>
            </a:r>
            <a:r>
              <a:rPr lang="zh-CN" altLang="en-US" dirty="0"/>
              <a:t> </a:t>
            </a:r>
            <a:r>
              <a:rPr lang="en-US" altLang="zh-CN" dirty="0"/>
              <a:t>3</a:t>
            </a:r>
            <a:r>
              <a:rPr lang="zh-CN" altLang="en-US" dirty="0"/>
              <a:t> </a:t>
            </a:r>
            <a:r>
              <a:rPr lang="en-US" altLang="zh-CN" dirty="0"/>
              <a:t>in</a:t>
            </a:r>
            <a:r>
              <a:rPr lang="zh-CN" altLang="en-US" dirty="0"/>
              <a:t> </a:t>
            </a:r>
            <a:r>
              <a:rPr lang="en-US" altLang="zh-CN" dirty="0"/>
              <a:t>previous</a:t>
            </a:r>
            <a:r>
              <a:rPr lang="zh-CN" altLang="en-US" dirty="0"/>
              <a:t> </a:t>
            </a:r>
            <a:r>
              <a:rPr lang="en-US" altLang="zh-CN" dirty="0"/>
              <a:t>page.</a:t>
            </a:r>
            <a:endParaRPr lang="en-US" dirty="0"/>
          </a:p>
        </p:txBody>
      </p:sp>
      <p:pic>
        <p:nvPicPr>
          <p:cNvPr id="5" name="Picture 4">
            <a:extLst>
              <a:ext uri="{FF2B5EF4-FFF2-40B4-BE49-F238E27FC236}">
                <a16:creationId xmlns:a16="http://schemas.microsoft.com/office/drawing/2014/main" id="{EFC89E12-6241-5B45-B7CF-993A80A314E8}"/>
              </a:ext>
            </a:extLst>
          </p:cNvPr>
          <p:cNvPicPr>
            <a:picLocks noChangeAspect="1"/>
          </p:cNvPicPr>
          <p:nvPr/>
        </p:nvPicPr>
        <p:blipFill>
          <a:blip r:embed="rId2"/>
          <a:stretch>
            <a:fillRect/>
          </a:stretch>
        </p:blipFill>
        <p:spPr>
          <a:xfrm>
            <a:off x="1739171" y="1539613"/>
            <a:ext cx="8713657" cy="4967599"/>
          </a:xfrm>
          <a:prstGeom prst="rect">
            <a:avLst/>
          </a:prstGeom>
        </p:spPr>
      </p:pic>
      <p:sp>
        <p:nvSpPr>
          <p:cNvPr id="7" name="TextBox 6">
            <a:extLst>
              <a:ext uri="{FF2B5EF4-FFF2-40B4-BE49-F238E27FC236}">
                <a16:creationId xmlns:a16="http://schemas.microsoft.com/office/drawing/2014/main" id="{DE81AB0E-DB97-154F-B919-C3D7EB4E29CF}"/>
              </a:ext>
            </a:extLst>
          </p:cNvPr>
          <p:cNvSpPr txBox="1"/>
          <p:nvPr/>
        </p:nvSpPr>
        <p:spPr>
          <a:xfrm>
            <a:off x="10673593" y="6137880"/>
            <a:ext cx="986167" cy="369332"/>
          </a:xfrm>
          <a:prstGeom prst="rect">
            <a:avLst/>
          </a:prstGeom>
          <a:noFill/>
        </p:spPr>
        <p:txBody>
          <a:bodyPr wrap="none" rtlCol="0">
            <a:spAutoFit/>
          </a:bodyPr>
          <a:lstStyle/>
          <a:p>
            <a:r>
              <a:rPr lang="en-US" altLang="zh-CN" dirty="0"/>
              <a:t>Table</a:t>
            </a:r>
            <a:r>
              <a:rPr lang="zh-CN" altLang="en-US" dirty="0"/>
              <a:t> </a:t>
            </a:r>
            <a:r>
              <a:rPr lang="en-US" altLang="zh-CN" dirty="0"/>
              <a:t>4</a:t>
            </a:r>
            <a:endParaRPr lang="en-US" dirty="0"/>
          </a:p>
        </p:txBody>
      </p:sp>
    </p:spTree>
    <p:extLst>
      <p:ext uri="{BB962C8B-B14F-4D97-AF65-F5344CB8AC3E}">
        <p14:creationId xmlns:p14="http://schemas.microsoft.com/office/powerpoint/2010/main" val="2276265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9D5905-3CAB-944F-B852-75875A802608}"/>
              </a:ext>
            </a:extLst>
          </p:cNvPr>
          <p:cNvSpPr>
            <a:spLocks noGrp="1"/>
          </p:cNvSpPr>
          <p:nvPr>
            <p:ph idx="1"/>
          </p:nvPr>
        </p:nvSpPr>
        <p:spPr>
          <a:xfrm>
            <a:off x="503706" y="418990"/>
            <a:ext cx="8946541" cy="4195481"/>
          </a:xfrm>
        </p:spPr>
        <p:txBody>
          <a:bodyPr/>
          <a:lstStyle/>
          <a:p>
            <a:r>
              <a:rPr lang="en-US" altLang="zh-CN" dirty="0"/>
              <a:t>4.</a:t>
            </a:r>
            <a:r>
              <a:rPr lang="zh-CN" altLang="en-US" dirty="0"/>
              <a:t>  </a:t>
            </a:r>
            <a:r>
              <a:rPr lang="en-US" altLang="zh-CN" dirty="0"/>
              <a:t>Foursquare</a:t>
            </a:r>
            <a:r>
              <a:rPr lang="zh-CN" altLang="en-US" dirty="0"/>
              <a:t> </a:t>
            </a:r>
            <a:r>
              <a:rPr lang="en-US" altLang="zh-CN" dirty="0"/>
              <a:t>API</a:t>
            </a:r>
          </a:p>
          <a:p>
            <a:pPr lvl="1"/>
            <a:r>
              <a:rPr lang="en-US" altLang="zh-CN" dirty="0"/>
              <a:t>We</a:t>
            </a:r>
            <a:r>
              <a:rPr lang="zh-CN" altLang="en-US" dirty="0"/>
              <a:t> </a:t>
            </a:r>
            <a:r>
              <a:rPr lang="en-US" altLang="zh-CN" dirty="0"/>
              <a:t>pass</a:t>
            </a:r>
            <a:r>
              <a:rPr lang="zh-CN" altLang="en-US" dirty="0"/>
              <a:t> </a:t>
            </a:r>
            <a:r>
              <a:rPr lang="en-US" altLang="zh-CN" dirty="0"/>
              <a:t>table</a:t>
            </a:r>
            <a:r>
              <a:rPr lang="zh-CN" altLang="en-US" dirty="0"/>
              <a:t> </a:t>
            </a:r>
            <a:r>
              <a:rPr lang="en-US" altLang="zh-CN" dirty="0"/>
              <a:t>4</a:t>
            </a:r>
            <a:r>
              <a:rPr lang="zh-CN" altLang="en-US" dirty="0"/>
              <a:t> </a:t>
            </a:r>
            <a:r>
              <a:rPr lang="en-US" altLang="zh-CN" dirty="0"/>
              <a:t>in</a:t>
            </a:r>
            <a:r>
              <a:rPr lang="zh-CN" altLang="en-US" dirty="0"/>
              <a:t> </a:t>
            </a:r>
            <a:r>
              <a:rPr lang="en-US" altLang="zh-CN" dirty="0"/>
              <a:t>previous</a:t>
            </a:r>
            <a:r>
              <a:rPr lang="zh-CN" altLang="en-US" dirty="0"/>
              <a:t> </a:t>
            </a:r>
            <a:r>
              <a:rPr lang="en-US" altLang="zh-CN" dirty="0"/>
              <a:t>page</a:t>
            </a:r>
            <a:r>
              <a:rPr lang="zh-CN" altLang="en-US" dirty="0"/>
              <a:t> </a:t>
            </a:r>
            <a:r>
              <a:rPr lang="en-US" altLang="zh-CN" dirty="0"/>
              <a:t>through</a:t>
            </a:r>
            <a:r>
              <a:rPr lang="zh-CN" altLang="en-US" dirty="0"/>
              <a:t> </a:t>
            </a:r>
            <a:r>
              <a:rPr lang="en-US" altLang="zh-CN" dirty="0"/>
              <a:t>the</a:t>
            </a:r>
            <a:r>
              <a:rPr lang="zh-CN" altLang="en-US" dirty="0"/>
              <a:t> </a:t>
            </a:r>
            <a:r>
              <a:rPr lang="en-US" altLang="zh-CN" dirty="0"/>
              <a:t>function</a:t>
            </a:r>
            <a:r>
              <a:rPr lang="zh-CN" altLang="en-US" dirty="0"/>
              <a:t> </a:t>
            </a:r>
            <a:r>
              <a:rPr lang="en-US" altLang="zh-CN" dirty="0"/>
              <a:t>‘</a:t>
            </a:r>
            <a:r>
              <a:rPr lang="en-US" altLang="zh-CN" dirty="0" err="1"/>
              <a:t>getNearbyVenues</a:t>
            </a:r>
            <a:r>
              <a:rPr lang="en-US" altLang="zh-CN" dirty="0"/>
              <a:t>’</a:t>
            </a:r>
            <a:r>
              <a:rPr lang="zh-CN" altLang="en-US" dirty="0"/>
              <a:t> </a:t>
            </a:r>
            <a:r>
              <a:rPr lang="en-US" altLang="zh-CN" dirty="0"/>
              <a:t>using</a:t>
            </a:r>
            <a:r>
              <a:rPr lang="zh-CN" altLang="en-US" dirty="0"/>
              <a:t> </a:t>
            </a:r>
            <a:r>
              <a:rPr lang="en-US" altLang="zh-CN" dirty="0"/>
              <a:t>Foursquare</a:t>
            </a:r>
            <a:r>
              <a:rPr lang="zh-CN" altLang="en-US" dirty="0"/>
              <a:t> </a:t>
            </a:r>
            <a:r>
              <a:rPr lang="en-US" altLang="zh-CN" dirty="0"/>
              <a:t>API</a:t>
            </a:r>
            <a:r>
              <a:rPr lang="zh-CN" altLang="en-US" dirty="0"/>
              <a:t> </a:t>
            </a:r>
            <a:r>
              <a:rPr lang="en-US" altLang="zh-CN" dirty="0"/>
              <a:t>to</a:t>
            </a:r>
            <a:r>
              <a:rPr lang="zh-CN" altLang="en-US" dirty="0"/>
              <a:t> </a:t>
            </a:r>
            <a:r>
              <a:rPr lang="en-US" altLang="zh-CN" dirty="0"/>
              <a:t>get</a:t>
            </a:r>
            <a:r>
              <a:rPr lang="zh-CN" altLang="en-US" dirty="0"/>
              <a:t> </a:t>
            </a:r>
            <a:r>
              <a:rPr lang="en-US" altLang="zh-CN" dirty="0"/>
              <a:t>table</a:t>
            </a:r>
            <a:r>
              <a:rPr lang="zh-CN" altLang="en-US" dirty="0"/>
              <a:t> </a:t>
            </a:r>
            <a:r>
              <a:rPr lang="en-US" altLang="zh-CN" dirty="0"/>
              <a:t>5</a:t>
            </a:r>
            <a:r>
              <a:rPr lang="zh-CN" altLang="en-US" dirty="0"/>
              <a:t> </a:t>
            </a:r>
            <a:r>
              <a:rPr lang="en-US" altLang="zh-CN" dirty="0"/>
              <a:t>shown</a:t>
            </a:r>
            <a:r>
              <a:rPr lang="zh-CN" altLang="en-US" dirty="0"/>
              <a:t> </a:t>
            </a:r>
            <a:r>
              <a:rPr lang="en-US" altLang="zh-CN" dirty="0"/>
              <a:t>below.</a:t>
            </a:r>
            <a:endParaRPr lang="en-US" dirty="0"/>
          </a:p>
        </p:txBody>
      </p:sp>
      <p:pic>
        <p:nvPicPr>
          <p:cNvPr id="5" name="Picture 4">
            <a:extLst>
              <a:ext uri="{FF2B5EF4-FFF2-40B4-BE49-F238E27FC236}">
                <a16:creationId xmlns:a16="http://schemas.microsoft.com/office/drawing/2014/main" id="{1580E854-8AFB-DC4E-A74C-0302122A226B}"/>
              </a:ext>
            </a:extLst>
          </p:cNvPr>
          <p:cNvPicPr>
            <a:picLocks noChangeAspect="1"/>
          </p:cNvPicPr>
          <p:nvPr/>
        </p:nvPicPr>
        <p:blipFill>
          <a:blip r:embed="rId2"/>
          <a:stretch>
            <a:fillRect/>
          </a:stretch>
        </p:blipFill>
        <p:spPr>
          <a:xfrm>
            <a:off x="874165" y="2339090"/>
            <a:ext cx="10814129" cy="2403140"/>
          </a:xfrm>
          <a:prstGeom prst="rect">
            <a:avLst/>
          </a:prstGeom>
        </p:spPr>
      </p:pic>
      <p:sp>
        <p:nvSpPr>
          <p:cNvPr id="6" name="TextBox 5">
            <a:extLst>
              <a:ext uri="{FF2B5EF4-FFF2-40B4-BE49-F238E27FC236}">
                <a16:creationId xmlns:a16="http://schemas.microsoft.com/office/drawing/2014/main" id="{B4C9483E-1FC6-C24B-8A6C-D7C2193249EA}"/>
              </a:ext>
            </a:extLst>
          </p:cNvPr>
          <p:cNvSpPr txBox="1"/>
          <p:nvPr/>
        </p:nvSpPr>
        <p:spPr>
          <a:xfrm>
            <a:off x="5602916" y="4854874"/>
            <a:ext cx="986167" cy="369332"/>
          </a:xfrm>
          <a:prstGeom prst="rect">
            <a:avLst/>
          </a:prstGeom>
          <a:noFill/>
        </p:spPr>
        <p:txBody>
          <a:bodyPr wrap="none" rtlCol="0">
            <a:spAutoFit/>
          </a:bodyPr>
          <a:lstStyle/>
          <a:p>
            <a:r>
              <a:rPr lang="en-US" altLang="zh-CN" dirty="0"/>
              <a:t>Table</a:t>
            </a:r>
            <a:r>
              <a:rPr lang="zh-CN" altLang="en-US" dirty="0"/>
              <a:t> </a:t>
            </a:r>
            <a:r>
              <a:rPr lang="en-US" altLang="zh-CN" dirty="0"/>
              <a:t>5</a:t>
            </a:r>
            <a:endParaRPr lang="en-US" dirty="0"/>
          </a:p>
        </p:txBody>
      </p:sp>
    </p:spTree>
    <p:extLst>
      <p:ext uri="{BB962C8B-B14F-4D97-AF65-F5344CB8AC3E}">
        <p14:creationId xmlns:p14="http://schemas.microsoft.com/office/powerpoint/2010/main" val="136809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8761C-7FD7-9743-B705-2DCF975694E2}"/>
              </a:ext>
            </a:extLst>
          </p:cNvPr>
          <p:cNvSpPr>
            <a:spLocks noGrp="1"/>
          </p:cNvSpPr>
          <p:nvPr>
            <p:ph idx="1"/>
          </p:nvPr>
        </p:nvSpPr>
        <p:spPr>
          <a:xfrm>
            <a:off x="548676" y="493941"/>
            <a:ext cx="8946541" cy="4195481"/>
          </a:xfrm>
        </p:spPr>
        <p:txBody>
          <a:bodyPr/>
          <a:lstStyle/>
          <a:p>
            <a:r>
              <a:rPr lang="en-US" altLang="zh-CN" dirty="0"/>
              <a:t>Cont.</a:t>
            </a:r>
          </a:p>
          <a:p>
            <a:pPr lvl="1"/>
            <a:r>
              <a:rPr lang="en-US" altLang="zh-CN" dirty="0"/>
              <a:t>Most</a:t>
            </a:r>
            <a:r>
              <a:rPr lang="zh-CN" altLang="en-US" dirty="0"/>
              <a:t> </a:t>
            </a:r>
            <a:r>
              <a:rPr lang="en-US" altLang="zh-CN" dirty="0"/>
              <a:t>Common</a:t>
            </a:r>
            <a:r>
              <a:rPr lang="zh-CN" altLang="en-US" dirty="0"/>
              <a:t> </a:t>
            </a:r>
            <a:r>
              <a:rPr lang="en-US" altLang="zh-CN" dirty="0"/>
              <a:t>Venues</a:t>
            </a:r>
            <a:r>
              <a:rPr lang="zh-CN" altLang="en-US" dirty="0"/>
              <a:t> </a:t>
            </a:r>
            <a:r>
              <a:rPr lang="en-US" altLang="zh-CN" dirty="0"/>
              <a:t>in</a:t>
            </a:r>
            <a:r>
              <a:rPr lang="zh-CN" altLang="en-US" dirty="0"/>
              <a:t> </a:t>
            </a:r>
            <a:r>
              <a:rPr lang="en-US" altLang="zh-CN" dirty="0"/>
              <a:t>each</a:t>
            </a:r>
            <a:r>
              <a:rPr lang="zh-CN" altLang="en-US" dirty="0"/>
              <a:t> </a:t>
            </a:r>
            <a:r>
              <a:rPr lang="en-US" altLang="zh-CN" dirty="0"/>
              <a:t>neighborhood</a:t>
            </a:r>
          </a:p>
        </p:txBody>
      </p:sp>
      <p:pic>
        <p:nvPicPr>
          <p:cNvPr id="7" name="Picture 6">
            <a:extLst>
              <a:ext uri="{FF2B5EF4-FFF2-40B4-BE49-F238E27FC236}">
                <a16:creationId xmlns:a16="http://schemas.microsoft.com/office/drawing/2014/main" id="{E4D05FD2-27C0-1247-9122-33242D33D639}"/>
              </a:ext>
            </a:extLst>
          </p:cNvPr>
          <p:cNvPicPr>
            <a:picLocks noChangeAspect="1"/>
          </p:cNvPicPr>
          <p:nvPr/>
        </p:nvPicPr>
        <p:blipFill>
          <a:blip r:embed="rId2"/>
          <a:stretch>
            <a:fillRect/>
          </a:stretch>
        </p:blipFill>
        <p:spPr>
          <a:xfrm>
            <a:off x="1339337" y="1622171"/>
            <a:ext cx="9513326" cy="4433855"/>
          </a:xfrm>
          <a:prstGeom prst="rect">
            <a:avLst/>
          </a:prstGeom>
        </p:spPr>
      </p:pic>
      <p:sp>
        <p:nvSpPr>
          <p:cNvPr id="8" name="TextBox 7">
            <a:extLst>
              <a:ext uri="{FF2B5EF4-FFF2-40B4-BE49-F238E27FC236}">
                <a16:creationId xmlns:a16="http://schemas.microsoft.com/office/drawing/2014/main" id="{1230F5C8-7DD6-5047-AC58-AFF3E234BBF4}"/>
              </a:ext>
            </a:extLst>
          </p:cNvPr>
          <p:cNvSpPr txBox="1"/>
          <p:nvPr/>
        </p:nvSpPr>
        <p:spPr>
          <a:xfrm>
            <a:off x="5602916" y="6179393"/>
            <a:ext cx="986167" cy="369332"/>
          </a:xfrm>
          <a:prstGeom prst="rect">
            <a:avLst/>
          </a:prstGeom>
          <a:noFill/>
        </p:spPr>
        <p:txBody>
          <a:bodyPr wrap="none" rtlCol="0">
            <a:spAutoFit/>
          </a:bodyPr>
          <a:lstStyle/>
          <a:p>
            <a:r>
              <a:rPr lang="en-US" altLang="zh-CN" dirty="0"/>
              <a:t>Table</a:t>
            </a:r>
            <a:r>
              <a:rPr lang="zh-CN" altLang="en-US" dirty="0"/>
              <a:t> </a:t>
            </a:r>
            <a:r>
              <a:rPr lang="en-US" altLang="zh-CN" dirty="0"/>
              <a:t>6</a:t>
            </a:r>
            <a:endParaRPr lang="en-US" dirty="0"/>
          </a:p>
        </p:txBody>
      </p:sp>
    </p:spTree>
    <p:extLst>
      <p:ext uri="{BB962C8B-B14F-4D97-AF65-F5344CB8AC3E}">
        <p14:creationId xmlns:p14="http://schemas.microsoft.com/office/powerpoint/2010/main" val="20383782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{7702D3AF-66BB-3B47-835D-50B91227A910}tf10001062</Template>
  <TotalTime>6036</TotalTime>
  <Words>728</Words>
  <Application>Microsoft Macintosh PowerPoint</Application>
  <PresentationFormat>Widescreen</PresentationFormat>
  <Paragraphs>67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The neighborhoods in LA</vt:lpstr>
      <vt:lpstr>Introduction/Problems</vt:lpstr>
      <vt:lpstr>Data</vt:lpstr>
      <vt:lpstr>Methodology</vt:lpstr>
      <vt:lpstr>Data Importing and Data Cleaning</vt:lpstr>
      <vt:lpstr>PowerPoint Presentation</vt:lpstr>
      <vt:lpstr>PowerPoint Presentation</vt:lpstr>
      <vt:lpstr>PowerPoint Presentation</vt:lpstr>
      <vt:lpstr>PowerPoint Presentation</vt:lpstr>
      <vt:lpstr>Model Building</vt:lpstr>
      <vt:lpstr>Cluster Examination</vt:lpstr>
      <vt:lpstr>Result</vt:lpstr>
      <vt:lpstr>PowerPoint Presentation</vt:lpstr>
      <vt:lpstr>Discussion</vt:lpstr>
      <vt:lpstr>Conclusion</vt:lpstr>
      <vt:lpstr>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Conveniency and Crime Rates around a neighborhood in Los Angeles</dc:title>
  <dc:creator>Lin C</dc:creator>
  <cp:lastModifiedBy>Lin C</cp:lastModifiedBy>
  <cp:revision>9</cp:revision>
  <dcterms:created xsi:type="dcterms:W3CDTF">2021-04-17T05:18:03Z</dcterms:created>
  <dcterms:modified xsi:type="dcterms:W3CDTF">2021-04-21T09:54:59Z</dcterms:modified>
</cp:coreProperties>
</file>